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82" r:id="rId3"/>
    <p:sldId id="284" r:id="rId4"/>
    <p:sldId id="287" r:id="rId5"/>
    <p:sldId id="285" r:id="rId6"/>
    <p:sldId id="288" r:id="rId7"/>
    <p:sldId id="286" r:id="rId8"/>
    <p:sldId id="311" r:id="rId9"/>
    <p:sldId id="316" r:id="rId10"/>
    <p:sldId id="313" r:id="rId11"/>
    <p:sldId id="317" r:id="rId12"/>
    <p:sldId id="318" r:id="rId13"/>
    <p:sldId id="281" r:id="rId14"/>
    <p:sldId id="324" r:id="rId15"/>
    <p:sldId id="325" r:id="rId16"/>
    <p:sldId id="327" r:id="rId17"/>
    <p:sldId id="331" r:id="rId18"/>
    <p:sldId id="326" r:id="rId19"/>
    <p:sldId id="328" r:id="rId20"/>
    <p:sldId id="329" r:id="rId21"/>
    <p:sldId id="330" r:id="rId22"/>
    <p:sldId id="332" r:id="rId23"/>
    <p:sldId id="268" r:id="rId24"/>
    <p:sldId id="319" r:id="rId25"/>
    <p:sldId id="320" r:id="rId26"/>
    <p:sldId id="321" r:id="rId27"/>
    <p:sldId id="322" r:id="rId28"/>
    <p:sldId id="323" r:id="rId29"/>
  </p:sldIdLst>
  <p:sldSz cx="9144000" cy="5143500" type="screen16x9"/>
  <p:notesSz cx="6858000" cy="9144000"/>
  <p:embeddedFontLst>
    <p:embeddedFont>
      <p:font typeface="Berlin Sans FB" panose="020E0602020502020306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Overlock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6AA"/>
    <a:srgbClr val="E18D11"/>
    <a:srgbClr val="103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3721" autoAdjust="0"/>
  </p:normalViewPr>
  <p:slideViewPr>
    <p:cSldViewPr snapToGrid="0">
      <p:cViewPr varScale="1">
        <p:scale>
          <a:sx n="139" d="100"/>
          <a:sy n="139" d="100"/>
        </p:scale>
        <p:origin x="118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`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26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3048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03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9999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Free</a:t>
            </a:r>
            <a:r>
              <a:rPr lang="en-US" baseline="0" dirty="0" smtClean="0"/>
              <a:t> or Full Access (Depends on the publisher which term is used) OR EDITORS CHOICE, indicates that the article is open for READING, and reading only. You can see it still has a copyright statement indicating the owner is Wiley &amp; Sons. This would mean that we do not have the redistribution rights—and therefore cannot use this version of the document.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Why do publishers choose to do this? Drive traffic to their site. </a:t>
            </a: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780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31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57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`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181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348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485383" y="4622104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08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840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485383" y="4622104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1272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632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061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`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2435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072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601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315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6719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No need to hold the publication</a:t>
            </a:r>
            <a:r>
              <a:rPr lang="en-US" baseline="0" dirty="0" smtClean="0"/>
              <a:t> until the end of the embargo period, we do that for you. </a:t>
            </a: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58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15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EVEN IF YOU ARE NOT THE</a:t>
            </a:r>
            <a:r>
              <a:rPr lang="en-US" baseline="0" dirty="0" smtClean="0"/>
              <a:t> PRIMARY AUTHOR, you should still try to obtain this version from the primary. It is your responsibility as a co-author.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369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30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03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943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6988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Sounds easy, I know—but it can get really tricky. </a:t>
            </a: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8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lockingresearch-blog.lib.cam.ac.uk/?p=1872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playlist?list=PLpb5LINL0Ys_scXBLD7HHDTH4umskvyD3" TargetMode="External"/><Relationship Id="rId5" Type="http://schemas.openxmlformats.org/officeDocument/2006/relationships/hyperlink" Target="https://www.youtube.com/playlist?list=PLpb5LINL0Ys9LWzCHuxLaiQpX7013d30T" TargetMode="External"/><Relationship Id="rId4" Type="http://schemas.openxmlformats.org/officeDocument/2006/relationships/hyperlink" Target="https://libguides.library.noaa.gov/Section50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Fagan-fry@noaa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noaa.repository@noaa.go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epository.library.noaa.gov/view/noaa/29173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4218709" y="-519545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3"/>
          <p:cNvSpPr txBox="1"/>
          <p:nvPr/>
        </p:nvSpPr>
        <p:spPr>
          <a:xfrm>
            <a:off x="2268812" y="1233718"/>
            <a:ext cx="6867654" cy="173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Submitting to the NOAA Libraries: Manuscripts, Section 508, &amp; more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Jenn Fagan-Fry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/>
            </a:r>
            <a:br>
              <a:rPr lang="en-US" i="0" u="none" strike="noStrike" cap="none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</a:br>
            <a:endParaRPr i="0" u="none" strike="noStrike" cap="none" dirty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7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-1659314" y="2367642"/>
            <a:ext cx="4969318" cy="4718781"/>
          </a:xfrm>
          <a:prstGeom prst="ellipse">
            <a:avLst/>
          </a:prstGeom>
          <a:solidFill>
            <a:srgbClr val="89A6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>
            <a:alpha val="9400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12" y="291253"/>
            <a:ext cx="3589954" cy="4628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17909"/>
          <a:stretch/>
        </p:blipFill>
        <p:spPr>
          <a:xfrm>
            <a:off x="4231111" y="568960"/>
            <a:ext cx="4201690" cy="3841073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584960" y="2946400"/>
            <a:ext cx="2763520" cy="6570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7812" y="2099733"/>
            <a:ext cx="623041" cy="277707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89120" y="860213"/>
            <a:ext cx="948267" cy="39285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77" y="176107"/>
            <a:ext cx="3509710" cy="476990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06880" y="4639733"/>
            <a:ext cx="1469813" cy="223520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862" y="1540779"/>
            <a:ext cx="7304860" cy="142138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683760" y="2221654"/>
            <a:ext cx="2943014" cy="505194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>
            <a:off x="3359573" y="2851574"/>
            <a:ext cx="3468648" cy="2011679"/>
          </a:xfrm>
          <a:prstGeom prst="bentUpArrow">
            <a:avLst>
              <a:gd name="adj1" fmla="val 12879"/>
              <a:gd name="adj2" fmla="val 25000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98" y="148006"/>
            <a:ext cx="3367234" cy="4867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016" y="684107"/>
            <a:ext cx="3889618" cy="334994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041877">
            <a:off x="1471346" y="3044293"/>
            <a:ext cx="3513414" cy="81957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56866" y="1420683"/>
            <a:ext cx="1367416" cy="676172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libapps.s3.amazonaws.com/accounts/89609/images/V2_Manuscript_vers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88" y="275425"/>
            <a:ext cx="7268974" cy="408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706" y="4753535"/>
            <a:ext cx="1983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Image derived from </a:t>
            </a:r>
            <a:r>
              <a:rPr lang="en-US" sz="800" dirty="0">
                <a:solidFill>
                  <a:schemeClr val="bg1"/>
                </a:solidFill>
                <a:hlinkClick r:id="rId5"/>
              </a:rPr>
              <a:t>Arthur Smith (2018)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1699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“Free/Full Access”</a:t>
            </a:r>
            <a:endParaRPr dirty="0">
              <a:latin typeface="Berlin Sans FB" panose="020E0602020502020306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35" y="1262743"/>
            <a:ext cx="4172066" cy="1688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090" y="2126773"/>
            <a:ext cx="4113018" cy="15859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73" y="1527823"/>
            <a:ext cx="3446613" cy="1930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35" y="3112726"/>
            <a:ext cx="6476750" cy="11526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037771" y="1734457"/>
            <a:ext cx="596341" cy="29028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12965" y="2510383"/>
            <a:ext cx="596341" cy="29028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14655" y="3084725"/>
            <a:ext cx="596341" cy="29028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1699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“What </a:t>
            </a: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if…”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14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74475" y="1518478"/>
            <a:ext cx="7824600" cy="27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“…I don’t know if my article is open access?”</a:t>
            </a:r>
            <a:endParaRPr sz="24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Send it to the NOAA Library anyway! We will check the permissions and contact you if we are not able to use the version sent to us.</a:t>
            </a: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“…I can’t get a copy of the accepted manuscript, and you can’t take the VOR?”</a:t>
            </a:r>
            <a:endParaRPr lang="en-US" sz="24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Unfortunately this does happen, especially if you are not the first/corresponding author. In these instances we will not be able to include the publication in the NOAA IR, </a:t>
            </a:r>
            <a:r>
              <a:rPr lang="en-US" sz="1800" u="sng" dirty="0" smtClean="0">
                <a:solidFill>
                  <a:srgbClr val="FF000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BUT</a:t>
            </a: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these articles should still be reported to the National Sea Grant Program.</a:t>
            </a:r>
            <a:endParaRPr lang="en-US" sz="18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35102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1699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Section 508 Compliance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74475" y="1249536"/>
            <a:ext cx="7824600" cy="27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Required Elements: “The Big 5”</a:t>
            </a:r>
            <a:endParaRPr sz="24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Tagged content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Figures, text, &amp; tables tagged appropriately, etc. </a:t>
            </a:r>
            <a:endParaRPr lang="en-US" sz="165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Bookmarks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Alternative text for figures &amp; images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Must be informative—describe the content</a:t>
            </a:r>
            <a:endParaRPr lang="en-US" sz="165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Document properties (title &amp; language)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Logical reading order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Requires a manual check</a:t>
            </a:r>
            <a:endParaRPr lang="en-US" sz="165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38" y="1580674"/>
            <a:ext cx="2441762" cy="24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5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916032" y="1413161"/>
            <a:ext cx="4969318" cy="4718781"/>
          </a:xfrm>
          <a:prstGeom prst="ellipse">
            <a:avLst/>
          </a:prstGeom>
          <a:solidFill>
            <a:srgbClr val="89A6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9545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Journal Manuscript Remediation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9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29841" y="1317517"/>
            <a:ext cx="7909164" cy="3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Journal Manuscripts </a:t>
            </a:r>
          </a:p>
          <a:p>
            <a:pPr lvl="1" indent="-381000" algn="l">
              <a:spcBef>
                <a:spcPts val="0"/>
              </a:spcBef>
              <a:buSzPct val="113000"/>
              <a:buFont typeface="Courier New" panose="02070309020205020404" pitchFamily="49" charset="0"/>
              <a:buChar char="o"/>
            </a:pPr>
            <a:r>
              <a:rPr lang="en-US" sz="1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NOAA IR team will remediate </a:t>
            </a:r>
            <a:r>
              <a:rPr lang="en-US" sz="1600" i="1" u="sng" dirty="0">
                <a:solidFill>
                  <a:schemeClr val="accent5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Accepted </a:t>
            </a:r>
            <a:r>
              <a:rPr lang="en-US" sz="1600" i="1" u="sng" dirty="0" smtClean="0">
                <a:solidFill>
                  <a:schemeClr val="accent5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Manuscripts</a:t>
            </a:r>
            <a:r>
              <a:rPr lang="en-US" sz="1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1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submitted to the </a:t>
            </a:r>
            <a:r>
              <a:rPr lang="en-US" sz="1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NOAA IR</a:t>
            </a:r>
            <a:endParaRPr lang="en-US" sz="19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algn="l">
              <a:spcBef>
                <a:spcPts val="0"/>
              </a:spcBef>
              <a:buFont typeface="Overlock"/>
              <a:buChar char="○"/>
            </a:pPr>
            <a:endParaRPr lang="en-US" sz="24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18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20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1C5165-F8AB-4EFE-8BB6-664E73F4F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48" y="2041201"/>
            <a:ext cx="3267531" cy="2248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EB3431-99F4-4658-8EFB-0A3125B35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2101" y="2041201"/>
            <a:ext cx="3038899" cy="22386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4A2E11-78A6-4092-B722-5758FB877FAC}"/>
              </a:ext>
            </a:extLst>
          </p:cNvPr>
          <p:cNvSpPr txBox="1"/>
          <p:nvPr/>
        </p:nvSpPr>
        <p:spPr>
          <a:xfrm>
            <a:off x="2967789" y="3306588"/>
            <a:ext cx="1094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Submitters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3D5B6D-95C4-42E2-87DA-AD617BFF2D3F}"/>
              </a:ext>
            </a:extLst>
          </p:cNvPr>
          <p:cNvSpPr txBox="1"/>
          <p:nvPr/>
        </p:nvSpPr>
        <p:spPr>
          <a:xfrm>
            <a:off x="7203779" y="3306588"/>
            <a:ext cx="641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IR Team</a:t>
            </a:r>
          </a:p>
        </p:txBody>
      </p:sp>
    </p:spTree>
    <p:extLst>
      <p:ext uri="{BB962C8B-B14F-4D97-AF65-F5344CB8AC3E}">
        <p14:creationId xmlns:p14="http://schemas.microsoft.com/office/powerpoint/2010/main" val="151281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1699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Accessibility Quirks &amp; Hot Tips</a:t>
            </a:r>
            <a:endParaRPr dirty="0">
              <a:latin typeface="Berlin Sans FB" panose="020E0602020502020306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C5474D-FD03-4452-AD70-3303B22CE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735" y="1210213"/>
            <a:ext cx="5404482" cy="304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916032" y="1413161"/>
            <a:ext cx="4969318" cy="4718781"/>
          </a:xfrm>
          <a:prstGeom prst="ellipse">
            <a:avLst/>
          </a:prstGeom>
          <a:solidFill>
            <a:srgbClr val="89A6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9545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3600"/>
            </a:pP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Accessibility Quirks </a:t>
            </a: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&amp;</a:t>
            </a: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Hot Tips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9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29841" y="1317517"/>
            <a:ext cx="7909164" cy="3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Transition from Word to Adobe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Creating a PDF from a Word document can often change the Alternate Text tagging to a random string of characters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Don’t Print to PDF, Use “Create PDF” option under the Acrobat tab</a:t>
            </a: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20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5715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endParaRPr lang="en-US" sz="18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3D4A74-2A63-4EF4-839F-9BA7E3B50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076" y="2571750"/>
            <a:ext cx="6582694" cy="121937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C88BD0D-B9D3-46B1-983A-527F16A7329E}"/>
              </a:ext>
            </a:extLst>
          </p:cNvPr>
          <p:cNvSpPr/>
          <p:nvPr/>
        </p:nvSpPr>
        <p:spPr>
          <a:xfrm>
            <a:off x="529841" y="2991853"/>
            <a:ext cx="613159" cy="4010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BBC84B7-DE94-4658-A43C-2F88E2A4631A}"/>
              </a:ext>
            </a:extLst>
          </p:cNvPr>
          <p:cNvSpPr/>
          <p:nvPr/>
        </p:nvSpPr>
        <p:spPr>
          <a:xfrm>
            <a:off x="1193076" y="2831432"/>
            <a:ext cx="355149" cy="7459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>
            <a:alpha val="9400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673" y="3964508"/>
            <a:ext cx="2265217" cy="2101969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-242454" y="-159328"/>
            <a:ext cx="3761508" cy="3510020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Manuscripts Demystified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7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29841" y="1317517"/>
            <a:ext cx="7909164" cy="2442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Submitted Manuscript: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Version of the publication submitted to the publisher/journal</a:t>
            </a:r>
            <a:endParaRPr lang="en-US" sz="20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After internal approvals, IQA, etc. 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 action has been taken by publisher (i.e. </a:t>
            </a:r>
            <a:r>
              <a:rPr lang="en-US" sz="2000" u="sng" dirty="0" smtClean="0">
                <a:solidFill>
                  <a:srgbClr val="7030A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HAS NOT GONE THROUGH PEER REVIEW</a:t>
            </a: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)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Often these are referred to as pre-prints and can be found on pre-print servers.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Not the version required by the NOAA PARR plan for archiving</a:t>
            </a:r>
            <a:endParaRPr lang="en-US" sz="16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endParaRPr lang="en-US" sz="21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18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20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96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916032" y="1413161"/>
            <a:ext cx="4969318" cy="4718781"/>
          </a:xfrm>
          <a:prstGeom prst="ellipse">
            <a:avLst/>
          </a:prstGeom>
          <a:solidFill>
            <a:srgbClr val="89A6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9545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Accessibility Quirks </a:t>
            </a: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&amp; Hot Tips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9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29841" y="1317517"/>
            <a:ext cx="7909164" cy="3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Headers and Footers</a:t>
            </a:r>
          </a:p>
          <a:p>
            <a:pPr lvl="1" indent="-381000" algn="l">
              <a:lnSpc>
                <a:spcPct val="100000"/>
              </a:lnSpc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sz="1800" dirty="0">
                <a:latin typeface="Berlin Sans FB" panose="020E0602020502020306" pitchFamily="34" charset="0"/>
                <a:sym typeface="Overlock"/>
              </a:rPr>
              <a:t>Aren’t typically tagged in transition from Word to Adobe</a:t>
            </a:r>
          </a:p>
          <a:p>
            <a:pPr lvl="1" indent="-381000" algn="l">
              <a:lnSpc>
                <a:spcPct val="100000"/>
              </a:lnSpc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sz="1800" dirty="0">
                <a:latin typeface="Berlin Sans FB" panose="020E0602020502020306" pitchFamily="34" charset="0"/>
                <a:sym typeface="Overlock"/>
              </a:rPr>
              <a:t>If necessary to understand the document, you may have to tag it by hand</a:t>
            </a:r>
          </a:p>
          <a:p>
            <a:pPr indent="-381000" algn="l">
              <a:lnSpc>
                <a:spcPct val="100000"/>
              </a:lnSpc>
              <a:spcBef>
                <a:spcPts val="0"/>
              </a:spcBef>
              <a:buSzPts val="2400"/>
              <a:buFont typeface="Overlock"/>
              <a:buChar char="●"/>
            </a:pPr>
            <a:endParaRPr lang="en-US" sz="2000" dirty="0">
              <a:latin typeface="Berlin Sans FB" panose="020E0602020502020306" pitchFamily="34" charset="0"/>
              <a:sym typeface="Overlock"/>
            </a:endParaRPr>
          </a:p>
          <a:p>
            <a:pPr indent="-381000" algn="l">
              <a:lnSpc>
                <a:spcPct val="100000"/>
              </a:lnSpc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>
                <a:latin typeface="Berlin Sans FB" panose="020E0602020502020306" pitchFamily="34" charset="0"/>
                <a:sym typeface="Overlock"/>
              </a:rPr>
              <a:t>Captions and Alt Text</a:t>
            </a:r>
          </a:p>
          <a:p>
            <a:pPr lvl="1" indent="-381000" algn="l">
              <a:lnSpc>
                <a:spcPct val="100000"/>
              </a:lnSpc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sz="1800" dirty="0">
                <a:latin typeface="Berlin Sans FB" panose="020E0602020502020306" pitchFamily="34" charset="0"/>
              </a:rPr>
              <a:t>If a figure has a caption that is tagged as Text, you can just use the figure title or number as alt text</a:t>
            </a:r>
          </a:p>
          <a:p>
            <a:pPr lvl="2" indent="-381000" algn="l">
              <a:lnSpc>
                <a:spcPct val="100000"/>
              </a:lnSpc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sz="1800" dirty="0">
                <a:latin typeface="Berlin Sans FB" panose="020E0602020502020306" pitchFamily="34" charset="0"/>
              </a:rPr>
              <a:t>For </a:t>
            </a:r>
            <a:r>
              <a:rPr lang="en-US" sz="1800" dirty="0" smtClean="0">
                <a:latin typeface="Berlin Sans FB" panose="020E0602020502020306" pitchFamily="34" charset="0"/>
              </a:rPr>
              <a:t>Example: </a:t>
            </a:r>
            <a:r>
              <a:rPr lang="en-US" sz="1800" dirty="0">
                <a:latin typeface="Berlin Sans FB" panose="020E0602020502020306" pitchFamily="34" charset="0"/>
              </a:rPr>
              <a:t>“Figure 1” </a:t>
            </a:r>
            <a:endParaRPr sz="1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916032" y="1413161"/>
            <a:ext cx="4969318" cy="4718781"/>
          </a:xfrm>
          <a:prstGeom prst="ellipse">
            <a:avLst/>
          </a:prstGeom>
          <a:solidFill>
            <a:srgbClr val="89A6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9545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29841" y="1317517"/>
            <a:ext cx="7909164" cy="3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Alternate Text</a:t>
            </a:r>
          </a:p>
          <a:p>
            <a:pPr lvl="1" indent="-381000" algn="l">
              <a:lnSpc>
                <a:spcPct val="100000"/>
              </a:lnSpc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sz="18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Alt text should describe the images that they represent</a:t>
            </a:r>
          </a:p>
          <a:p>
            <a:pPr lvl="1" indent="-381000" algn="l">
              <a:lnSpc>
                <a:spcPct val="100000"/>
              </a:lnSpc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sz="18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If something is very complicated (formula, graph, </a:t>
            </a:r>
            <a:r>
              <a:rPr lang="en-US" sz="1800" dirty="0" err="1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etc</a:t>
            </a:r>
            <a:r>
              <a:rPr lang="en-US" sz="18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) you can use alt text to provide a generic email address for more information</a:t>
            </a:r>
          </a:p>
          <a:p>
            <a:pPr lvl="2" indent="-381000" algn="l">
              <a:lnSpc>
                <a:spcPct val="100000"/>
              </a:lnSpc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sz="1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Never use a personal email address </a:t>
            </a:r>
          </a:p>
          <a:p>
            <a:pPr lvl="1" indent="-381000" algn="l">
              <a:lnSpc>
                <a:spcPct val="100000"/>
              </a:lnSpc>
              <a:spcBef>
                <a:spcPts val="0"/>
              </a:spcBef>
              <a:buSzPts val="2400"/>
              <a:buFont typeface="Courier New" panose="02070309020205020404" pitchFamily="49" charset="0"/>
              <a:buChar char="o"/>
            </a:pPr>
            <a:r>
              <a:rPr lang="en-US" sz="18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If an image is purely aesthetic, it can be designated as a “Decorative Figure” which will indicate to the screen reader it should be skipped</a:t>
            </a:r>
          </a:p>
          <a:p>
            <a:pPr marL="76200" lvl="0" indent="0" algn="l">
              <a:spcBef>
                <a:spcPts val="0"/>
              </a:spcBef>
              <a:buSzPts val="2400"/>
            </a:pPr>
            <a:endParaRPr lang="en-US" sz="21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18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20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sp>
        <p:nvSpPr>
          <p:cNvPr id="10" name="Google Shape;97;p14"/>
          <p:cNvSpPr txBox="1">
            <a:spLocks/>
          </p:cNvSpPr>
          <p:nvPr/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  <a:buFont typeface="Overlock"/>
              <a:buNone/>
            </a:pPr>
            <a:r>
              <a:rPr lang="en-US" sz="360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Accessibility Quirks &amp; Hot Tips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00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916032" y="1413161"/>
            <a:ext cx="4969318" cy="4718781"/>
          </a:xfrm>
          <a:prstGeom prst="ellipse">
            <a:avLst/>
          </a:prstGeom>
          <a:solidFill>
            <a:srgbClr val="89A6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9545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97;p14"/>
          <p:cNvSpPr txBox="1">
            <a:spLocks/>
          </p:cNvSpPr>
          <p:nvPr/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Section 508 Resources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11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74475" y="1360988"/>
            <a:ext cx="7824600" cy="27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NOAA Section 508 </a:t>
            </a:r>
            <a:r>
              <a:rPr lang="en-US" sz="2400" dirty="0" err="1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LibGuide</a:t>
            </a:r>
            <a:endParaRPr sz="24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>
                <a:latin typeface="Berlin Sans FB" panose="020E0602020502020306" pitchFamily="34" charset="0"/>
                <a:ea typeface="Overlock"/>
                <a:cs typeface="Overlock"/>
                <a:sym typeface="Overlock"/>
                <a:hlinkClick r:id="rId4"/>
              </a:rPr>
              <a:t>https://libguides.library.noaa.gov/Section508</a:t>
            </a: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NOAA Central Library You Tube Channel</a:t>
            </a:r>
            <a:endParaRPr lang="en-US" sz="24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  <a:hlinkClick r:id="rId5"/>
              </a:rPr>
              <a:t>Section 508 Playlist</a:t>
            </a:r>
            <a:endParaRPr lang="en-US" sz="18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How-to presentations, overviews, Q&amp;A sessions, etc.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Full-length videos (45-60 minutes+)</a:t>
            </a:r>
            <a:endParaRPr lang="en-US" sz="165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  <a:hlinkClick r:id="rId6"/>
              </a:rPr>
              <a:t>Bite-Sized Videos</a:t>
            </a: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: short (&lt;3 minute) videos that focus on all areas of 508 compliance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18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287959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4218709" y="-519545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3"/>
          <p:cNvSpPr txBox="1"/>
          <p:nvPr/>
        </p:nvSpPr>
        <p:spPr>
          <a:xfrm>
            <a:off x="1193007" y="1845653"/>
            <a:ext cx="6615141" cy="1732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QUESTIONS?</a:t>
            </a:r>
            <a:endParaRPr lang="en-US" sz="3600" i="0" u="none" strike="noStrike" cap="none" dirty="0" smtClean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  <a:hlinkClick r:id="rId3"/>
              </a:rPr>
              <a:t>Jennifer.Fagan-fry@noaa.gov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  <a:hlinkClick r:id="rId4"/>
              </a:rPr>
              <a:t>n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  <a:hlinkClick r:id="rId4"/>
              </a:rPr>
              <a:t>oaa.repository@noaa.gov</a:t>
            </a:r>
            <a:endParaRPr lang="en-US" dirty="0" smtClean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cap="none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/>
            </a:r>
            <a:br>
              <a:rPr lang="en-US" i="0" u="none" strike="noStrike" cap="none" dirty="0">
                <a:solidFill>
                  <a:schemeClr val="bg1">
                    <a:lumMod val="9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</a:br>
            <a:endParaRPr i="0" u="none" strike="noStrike" cap="none" dirty="0">
              <a:solidFill>
                <a:schemeClr val="bg1">
                  <a:lumMod val="9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0617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-1720427" y="1988126"/>
            <a:ext cx="4969318" cy="4718781"/>
          </a:xfrm>
          <a:prstGeom prst="ellipse">
            <a:avLst/>
          </a:prstGeom>
          <a:solidFill>
            <a:srgbClr val="89A6A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673" y="3964508"/>
            <a:ext cx="2265217" cy="2101969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-242454" y="-159328"/>
            <a:ext cx="3761508" cy="3510020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3600"/>
            </a:pP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OA Licenses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10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48015" y="1070623"/>
            <a:ext cx="7824600" cy="308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Creative </a:t>
            </a:r>
            <a:r>
              <a:rPr lang="en-US" sz="20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Commons Licensing:</a:t>
            </a:r>
            <a:r>
              <a:rPr lang="en-US" sz="22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</a:t>
            </a:r>
            <a:r>
              <a:rPr lang="en-US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“standardized way to grant the public permission to use their creative work under copyright law</a:t>
            </a:r>
            <a:r>
              <a:rPr lang="en-US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.”</a:t>
            </a:r>
          </a:p>
          <a:p>
            <a:pPr lvl="1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000" u="sng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ALL</a:t>
            </a: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CC licenses require credit be given to the author (BY)</a:t>
            </a:r>
          </a:p>
          <a:p>
            <a:pPr lvl="1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CC BY*</a:t>
            </a:r>
            <a:endParaRPr sz="20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2" indent="-342900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Allows distribution, remixing, adapting, and building upon</a:t>
            </a:r>
          </a:p>
          <a:p>
            <a:pPr lvl="2" indent="-342900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Allows commercial use</a:t>
            </a:r>
            <a:endParaRPr sz="16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CC BY-SA</a:t>
            </a:r>
            <a:endParaRPr lang="en-US" sz="20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Same as above 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Derivative(s) must be “Shared Alike” (SA)</a:t>
            </a:r>
            <a:endParaRPr lang="en-US" sz="16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CC BY-NC</a:t>
            </a:r>
            <a:endParaRPr lang="en-US" sz="20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Allows distribution, remixing, adapting, and building upon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Only non-commercial use of work (NC)</a:t>
            </a:r>
            <a:endParaRPr lang="en-US" sz="16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1" name="Picture 4" descr="https://mirrors.creativecommons.org/presskit/buttons/88x31/png/b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33" y="2233960"/>
            <a:ext cx="913958" cy="3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mirrors.creativecommons.org/presskit/buttons/88x31/png/by-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733" y="2963393"/>
            <a:ext cx="913958" cy="3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mirrors.creativecommons.org/presskit/buttons/88x31/png/by-n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049" y="3717069"/>
            <a:ext cx="909642" cy="31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673" y="3964508"/>
            <a:ext cx="2265217" cy="2101969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-242454" y="-159328"/>
            <a:ext cx="3761508" cy="3510020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3600"/>
            </a:pP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OA Licenses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14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76091" y="1070623"/>
            <a:ext cx="7824600" cy="27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</a:pPr>
            <a:endParaRPr lang="en-US" sz="24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CC BY-NC-SA</a:t>
            </a:r>
            <a:endParaRPr sz="20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2" indent="-342900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Allows distribution, remixing, adapting, and building upon</a:t>
            </a:r>
          </a:p>
          <a:p>
            <a:pPr lvl="2" indent="-342900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Non-commercial use only (NC)</a:t>
            </a:r>
          </a:p>
          <a:p>
            <a:pPr lvl="2" indent="-342900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Adaptation must be “Shared Alike” (SA)</a:t>
            </a:r>
            <a:endParaRPr sz="16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CC BY-ND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Allows for copying and distribution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 adaptations or derivatives (ND)</a:t>
            </a:r>
            <a:endParaRPr lang="en-US" sz="16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0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CC BY-NC-ND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Allows for copying and </a:t>
            </a: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distribution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Non-commercial use only (NC</a:t>
            </a:r>
            <a:r>
              <a:rPr lang="en-US" sz="16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)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5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 adaptations or derivatives (ND)</a:t>
            </a:r>
          </a:p>
          <a:p>
            <a:pPr marL="1047750" lvl="2" indent="0" algn="l">
              <a:spcBef>
                <a:spcPts val="0"/>
              </a:spcBef>
              <a:buSzPts val="1800"/>
            </a:pPr>
            <a:endParaRPr lang="en-US" sz="16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16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  <p:pic>
        <p:nvPicPr>
          <p:cNvPr id="15" name="Picture 2" descr="https://mirrors.creativecommons.org/presskit/buttons/88x31/png/by-nc-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26" y="3557086"/>
            <a:ext cx="995776" cy="3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irrors.creativecommons.org/presskit/buttons/88x31/png/by-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826" y="2666201"/>
            <a:ext cx="995776" cy="34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mirrors.creativecommons.org/presskit/buttons/88x31/png/by-nc-s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183" y="1664281"/>
            <a:ext cx="1004419" cy="3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8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6449291" y="3415146"/>
            <a:ext cx="2694709" cy="1728354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0"/>
            <a:ext cx="2694709" cy="1728354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96;p14"/>
          <p:cNvSpPr/>
          <p:nvPr/>
        </p:nvSpPr>
        <p:spPr>
          <a:xfrm>
            <a:off x="385055" y="249823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7;p14"/>
          <p:cNvSpPr txBox="1">
            <a:spLocks noGrp="1"/>
          </p:cNvSpPr>
          <p:nvPr>
            <p:ph type="ctrTitle"/>
          </p:nvPr>
        </p:nvSpPr>
        <p:spPr>
          <a:xfrm>
            <a:off x="1157775" y="43829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</a:rPr>
              <a:t>Embargoes Explained:</a:t>
            </a:r>
            <a:br>
              <a:rPr lang="en-US" sz="3600" dirty="0" smtClean="0">
                <a:latin typeface="Berlin Sans FB" panose="020E0602020502020306" pitchFamily="34" charset="0"/>
              </a:rPr>
            </a:br>
            <a:r>
              <a:rPr lang="en-US" sz="3000" dirty="0" smtClean="0">
                <a:latin typeface="Berlin Sans FB" panose="020E0602020502020306" pitchFamily="34" charset="0"/>
              </a:rPr>
              <a:t>What they are</a:t>
            </a:r>
            <a:endParaRPr sz="3000" dirty="0">
              <a:latin typeface="Berlin Sans FB" panose="020E0602020502020306" pitchFamily="34" charset="0"/>
            </a:endParaRPr>
          </a:p>
        </p:txBody>
      </p:sp>
      <p:sp>
        <p:nvSpPr>
          <p:cNvPr id="9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74475" y="1518478"/>
            <a:ext cx="7824600" cy="27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 </a:t>
            </a:r>
            <a:r>
              <a:rPr lang="en-US" sz="24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mechanism for publishers to restrict access to publications for a duration of time</a:t>
            </a:r>
            <a:endParaRPr sz="24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Most </a:t>
            </a:r>
            <a:r>
              <a:rPr lang="en-US" sz="18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common embargo periods are between 6 and 12 months in </a:t>
            </a: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STEM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Can </a:t>
            </a:r>
            <a:r>
              <a:rPr lang="en-US" sz="18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be upwards of 24 months or more in the social </a:t>
            </a: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sciences/humanities</a:t>
            </a:r>
            <a:endParaRPr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Can be levied on manuscript version or the publisher’s version</a:t>
            </a:r>
            <a:endParaRPr lang="en-US" sz="24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Based on publisher’s archiving policies which version is embargoed</a:t>
            </a:r>
            <a:endParaRPr lang="en-US" sz="18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35130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6449291" y="3415146"/>
            <a:ext cx="2694709" cy="1728354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0"/>
            <a:ext cx="2694709" cy="1728354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96;p14"/>
          <p:cNvSpPr/>
          <p:nvPr/>
        </p:nvSpPr>
        <p:spPr>
          <a:xfrm>
            <a:off x="385055" y="249823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7;p14"/>
          <p:cNvSpPr txBox="1">
            <a:spLocks noGrp="1"/>
          </p:cNvSpPr>
          <p:nvPr>
            <p:ph type="ctrTitle"/>
          </p:nvPr>
        </p:nvSpPr>
        <p:spPr>
          <a:xfrm>
            <a:off x="1157775" y="43829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</a:rPr>
              <a:t>Embargoes Explained:</a:t>
            </a:r>
            <a:br>
              <a:rPr lang="en-US" sz="3600" dirty="0" smtClean="0">
                <a:latin typeface="Berlin Sans FB" panose="020E0602020502020306" pitchFamily="34" charset="0"/>
              </a:rPr>
            </a:br>
            <a:r>
              <a:rPr lang="en-US" sz="3000" dirty="0" smtClean="0">
                <a:latin typeface="Berlin Sans FB" panose="020E0602020502020306" pitchFamily="34" charset="0"/>
              </a:rPr>
              <a:t>Misconceptions</a:t>
            </a:r>
            <a:endParaRPr sz="3000" dirty="0">
              <a:latin typeface="Berlin Sans FB" panose="020E0602020502020306" pitchFamily="34" charset="0"/>
            </a:endParaRPr>
          </a:p>
        </p:txBody>
      </p:sp>
      <p:sp>
        <p:nvSpPr>
          <p:cNvPr id="9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74475" y="1387100"/>
            <a:ext cx="7824600" cy="27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2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MYTH: Once the Embargo is over, I can use the publisher’s version freely</a:t>
            </a:r>
            <a:endParaRPr sz="22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i="1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Not necessarily. </a:t>
            </a: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Embargoes are levied on the version of the publication that is available for archiving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Often times, embargoes are for the accepted manuscript version</a:t>
            </a:r>
            <a:endParaRPr sz="16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2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MYTH: I have to wait to submit my publication to the IR until the embargo is over</a:t>
            </a:r>
            <a:endParaRPr lang="en-US" sz="22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i="1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NOPE!</a:t>
            </a: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The IR can manage the embargo for you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Plus, PARR requires you submit within 12 months of publication—meaning that if the embargo is 12+months it would be late</a:t>
            </a:r>
            <a:endParaRPr lang="en-US" sz="16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15550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6449291" y="3415146"/>
            <a:ext cx="2694709" cy="1728354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0"/>
            <a:ext cx="2694709" cy="1728354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96;p14"/>
          <p:cNvSpPr/>
          <p:nvPr/>
        </p:nvSpPr>
        <p:spPr>
          <a:xfrm>
            <a:off x="385055" y="249823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97;p14"/>
          <p:cNvSpPr txBox="1">
            <a:spLocks noGrp="1"/>
          </p:cNvSpPr>
          <p:nvPr>
            <p:ph type="ctrTitle"/>
          </p:nvPr>
        </p:nvSpPr>
        <p:spPr>
          <a:xfrm>
            <a:off x="1157775" y="43829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</a:rPr>
              <a:t>Embargoes Explained:</a:t>
            </a:r>
            <a:br>
              <a:rPr lang="en-US" sz="3600" dirty="0" smtClean="0">
                <a:latin typeface="Berlin Sans FB" panose="020E0602020502020306" pitchFamily="34" charset="0"/>
              </a:rPr>
            </a:br>
            <a:r>
              <a:rPr lang="en-US" sz="3000" dirty="0" smtClean="0">
                <a:latin typeface="Berlin Sans FB" panose="020E0602020502020306" pitchFamily="34" charset="0"/>
              </a:rPr>
              <a:t>Enforcement</a:t>
            </a:r>
            <a:endParaRPr sz="3000" dirty="0">
              <a:latin typeface="Berlin Sans FB" panose="020E0602020502020306" pitchFamily="34" charset="0"/>
            </a:endParaRPr>
          </a:p>
        </p:txBody>
      </p:sp>
      <p:sp>
        <p:nvSpPr>
          <p:cNvPr id="9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31595" y="1387100"/>
            <a:ext cx="4011825" cy="27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2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The NOAA IR</a:t>
            </a:r>
            <a:endParaRPr sz="22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System will provide metadata for item during the embargo with link to the publisher version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Document (whether it is the publisher’s version or the AM) will automatically become available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420" y="1728354"/>
            <a:ext cx="4032205" cy="20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6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>
            <a:alpha val="9400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673" y="3964508"/>
            <a:ext cx="2265217" cy="2101969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-242454" y="-159328"/>
            <a:ext cx="3761508" cy="3510020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3600"/>
            </a:pP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Manuscripts Demystified, </a:t>
            </a: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cont’d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7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37223" y="1339460"/>
            <a:ext cx="8069553" cy="3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Accepted Manuscript: </a:t>
            </a:r>
            <a:r>
              <a:rPr lang="en-US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(also called a post-print)</a:t>
            </a:r>
            <a:endParaRPr lang="en-US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Version created </a:t>
            </a:r>
            <a:r>
              <a:rPr lang="en-US" sz="2000" u="sng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AFTER</a:t>
            </a: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 peer-review by the publisher, but does not include publisher added content (formatting, pagination, logos, etc.)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Author still holds rights to this version of the manuscript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solidFill>
                  <a:srgbClr val="FF000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Version that should be retained for archiving with the NOAA IR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Version used for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Green Open Access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endParaRPr lang="en-US" sz="21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18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20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39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>
            <a:alpha val="9400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673" y="3964508"/>
            <a:ext cx="2265217" cy="2101969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-242454" y="-159328"/>
            <a:ext cx="3761508" cy="3510020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3" y="357942"/>
            <a:ext cx="3076183" cy="3923764"/>
          </a:xfrm>
          <a:prstGeom prst="rect">
            <a:avLst/>
          </a:prstGeom>
        </p:spPr>
      </p:pic>
      <p:sp>
        <p:nvSpPr>
          <p:cNvPr id="11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4094832" y="791253"/>
            <a:ext cx="4363368" cy="3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>
              <a:spcBef>
                <a:spcPts val="0"/>
              </a:spcBef>
              <a:buSzPts val="2400"/>
            </a:pPr>
            <a:r>
              <a:rPr lang="en-US" sz="24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Example: </a:t>
            </a:r>
            <a:r>
              <a:rPr lang="en-US" sz="2000" dirty="0">
                <a:latin typeface="Berlin Sans FB" panose="020E0602020502020306" pitchFamily="34" charset="0"/>
                <a:ea typeface="Overlock"/>
                <a:cs typeface="Overlock"/>
                <a:sym typeface="Overlock"/>
                <a:hlinkClick r:id="rId5"/>
              </a:rPr>
              <a:t>https://repository.library.noaa.gov/view/noaa/29173</a:t>
            </a:r>
            <a:endParaRPr lang="en-US" sz="20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endParaRPr lang="en-US" sz="24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419100" lvl="0" indent="-342900" algn="l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Lack of publisher branding, logos, color schemes, etc.</a:t>
            </a:r>
          </a:p>
          <a:p>
            <a:pPr marL="419100" lvl="0" indent="-342900" algn="l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No watermarks</a:t>
            </a:r>
          </a:p>
          <a:p>
            <a:pPr marL="419100" lvl="0" indent="-342900" algn="l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Looks similar to the Submitted manuscript in terms of format</a:t>
            </a:r>
          </a:p>
          <a:p>
            <a:pPr marL="876300" lvl="1" algn="l"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BUT suggested edits from reviewers have been incorporated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18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20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75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>
            <a:alpha val="9400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673" y="3964508"/>
            <a:ext cx="2265217" cy="2101969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-242454" y="-159328"/>
            <a:ext cx="3761508" cy="3510020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3600"/>
            </a:pP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Manuscripts Demystified, </a:t>
            </a: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cont’d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7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29841" y="1317517"/>
            <a:ext cx="7909164" cy="3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Clr>
                <a:srgbClr val="000000"/>
              </a:buClr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Galley Proofs: </a:t>
            </a:r>
            <a:r>
              <a:rPr lang="en-US" dirty="0">
                <a:solidFill>
                  <a:srgbClr val="00000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(also called a </a:t>
            </a:r>
            <a:r>
              <a:rPr lang="en-US" dirty="0" smtClean="0">
                <a:solidFill>
                  <a:srgbClr val="00000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pre-proof, etc.)</a:t>
            </a:r>
            <a:endParaRPr lang="en-US" sz="24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Follows the accepted manuscript, and is produced by the publisher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Used for verification and final copy-editing, typesetting, etc.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5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Final author review before </a:t>
            </a:r>
            <a:r>
              <a:rPr lang="en-US" sz="18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publication</a:t>
            </a:r>
          </a:p>
          <a:p>
            <a:pPr lvl="2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185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Will often feature watermarks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u="sng" dirty="0" smtClean="0">
                <a:solidFill>
                  <a:srgbClr val="FF0000"/>
                </a:solidFill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Publishers do not allow this version of the publication to be archived. Anywhere. </a:t>
            </a:r>
          </a:p>
          <a:p>
            <a:pPr marL="1047750" lvl="2" indent="0" algn="l">
              <a:spcBef>
                <a:spcPts val="0"/>
              </a:spcBef>
              <a:buSzPts val="1800"/>
            </a:pPr>
            <a:endParaRPr lang="en-US" sz="185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20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endParaRPr lang="en-US" sz="21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18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20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77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>
            <a:alpha val="9400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673" y="3964508"/>
            <a:ext cx="2265217" cy="2101969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-242454" y="-159328"/>
            <a:ext cx="3761508" cy="3510020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06" y="556833"/>
            <a:ext cx="2364195" cy="3525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52" y="644749"/>
            <a:ext cx="2912963" cy="3350149"/>
          </a:xfrm>
          <a:prstGeom prst="rect">
            <a:avLst/>
          </a:prstGeom>
        </p:spPr>
      </p:pic>
      <p:sp>
        <p:nvSpPr>
          <p:cNvPr id="12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3110997" y="556833"/>
            <a:ext cx="2552259" cy="264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</a:rPr>
              <a:t>Watermarks visible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</a:rPr>
              <a:t>Request for verification or approval from author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</a:rPr>
              <a:t>Publisher formatting and branding may appear</a:t>
            </a:r>
            <a:endParaRPr sz="21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>
            <a:alpha val="9400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673" y="3964508"/>
            <a:ext cx="2265217" cy="2101969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-242454" y="-159328"/>
            <a:ext cx="3761508" cy="3510020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3600"/>
            </a:pPr>
            <a:r>
              <a:rPr lang="en-US" sz="3600" dirty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Manuscripts Demystified, </a:t>
            </a: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cont’d</a:t>
            </a:r>
            <a:endParaRPr dirty="0">
              <a:latin typeface="Berlin Sans FB" panose="020E0602020502020306" pitchFamily="34" charset="0"/>
            </a:endParaRPr>
          </a:p>
        </p:txBody>
      </p:sp>
      <p:sp>
        <p:nvSpPr>
          <p:cNvPr id="7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529841" y="1317517"/>
            <a:ext cx="7909164" cy="3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r>
              <a:rPr lang="en-US" sz="24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Version of Record (VOR): </a:t>
            </a:r>
            <a:r>
              <a:rPr lang="en-US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(also called the Publisher’s version/PDF)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Authoritative, final version of the article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Version found on the publisher’s website (via DOI)</a:t>
            </a: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Includes publisher logos, formatting, paginations, etc. </a:t>
            </a:r>
            <a:endParaRPr lang="en-US" sz="18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Depending on publisher/journal permissions, </a:t>
            </a:r>
            <a:r>
              <a:rPr lang="en-US" sz="2000" i="1" u="sng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this version can sometimes be archived, </a:t>
            </a:r>
            <a:r>
              <a:rPr lang="en-US" sz="20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but generally is only available via the publisher’s website</a:t>
            </a:r>
            <a:endParaRPr lang="en-US" sz="160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0" indent="-381000" algn="l">
              <a:spcBef>
                <a:spcPts val="0"/>
              </a:spcBef>
              <a:buSzPts val="2400"/>
              <a:buFont typeface="Overlock"/>
              <a:buChar char="●"/>
            </a:pPr>
            <a:endParaRPr lang="en-US" sz="21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lvl="1" algn="l">
              <a:spcBef>
                <a:spcPts val="0"/>
              </a:spcBef>
              <a:buSzPts val="1800"/>
              <a:buFont typeface="Overlock"/>
              <a:buChar char="○"/>
            </a:pPr>
            <a:endParaRPr lang="en-US" sz="1850" dirty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20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verlock"/>
              <a:buChar char="○"/>
            </a:pPr>
            <a:endParaRPr lang="en-US" sz="1800" dirty="0" smtClean="0">
              <a:latin typeface="Berlin Sans FB" panose="020E0602020502020306" pitchFamily="34" charset="0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25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245">
            <a:alpha val="94000"/>
          </a:srgb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79673" y="3964508"/>
            <a:ext cx="2265217" cy="2101969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5199" y="4591720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-242454" y="-159328"/>
            <a:ext cx="3761508" cy="3510020"/>
          </a:xfrm>
          <a:prstGeom prst="ellipse">
            <a:avLst/>
          </a:prstGeom>
          <a:solidFill>
            <a:srgbClr val="89A6AA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4706471" y="892201"/>
            <a:ext cx="3367856" cy="307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</a:rPr>
              <a:t>Journal name/branding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</a:rPr>
              <a:t>Copyright statement available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</a:rPr>
              <a:t>Final formatting, pagination, etc.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00" dirty="0" smtClean="0">
                <a:latin typeface="Berlin Sans FB" panose="020E0602020502020306" pitchFamily="34" charset="0"/>
              </a:rPr>
              <a:t>Citation information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Copyright statement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endParaRPr sz="2100" dirty="0">
              <a:latin typeface="Berlin Sans FB" panose="020E06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37" y="366638"/>
            <a:ext cx="3041036" cy="390637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339537" y="3617676"/>
            <a:ext cx="751482" cy="553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6;p14"/>
          <p:cNvSpPr/>
          <p:nvPr/>
        </p:nvSpPr>
        <p:spPr>
          <a:xfrm>
            <a:off x="405225" y="249824"/>
            <a:ext cx="8363100" cy="4140000"/>
          </a:xfrm>
          <a:prstGeom prst="rect">
            <a:avLst/>
          </a:prstGeom>
          <a:solidFill>
            <a:srgbClr val="F2F2F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0616" y="4719727"/>
            <a:ext cx="1695093" cy="4237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Triangle 6"/>
          <p:cNvSpPr/>
          <p:nvPr/>
        </p:nvSpPr>
        <p:spPr>
          <a:xfrm>
            <a:off x="0" y="-511699"/>
            <a:ext cx="5022273" cy="5663045"/>
          </a:xfrm>
          <a:prstGeom prst="rtTriangle">
            <a:avLst/>
          </a:prstGeom>
          <a:solidFill>
            <a:srgbClr val="89A6AA">
              <a:alpha val="10000"/>
            </a:srgb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7;p14"/>
          <p:cNvSpPr txBox="1">
            <a:spLocks noGrp="1"/>
          </p:cNvSpPr>
          <p:nvPr>
            <p:ph type="ctrTitle"/>
          </p:nvPr>
        </p:nvSpPr>
        <p:spPr>
          <a:xfrm>
            <a:off x="1143000" y="249823"/>
            <a:ext cx="6858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verlock"/>
              <a:buNone/>
            </a:pPr>
            <a:r>
              <a:rPr lang="en-US" sz="3600" dirty="0" smtClean="0">
                <a:latin typeface="Berlin Sans FB" panose="020E0602020502020306" pitchFamily="34" charset="0"/>
                <a:ea typeface="Overlock"/>
                <a:cs typeface="Overlock"/>
                <a:sym typeface="Overlock"/>
              </a:rPr>
              <a:t>Identifying OA Articles</a:t>
            </a:r>
            <a:endParaRPr dirty="0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18" y="1236975"/>
            <a:ext cx="5399314" cy="298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2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20977</TotalTime>
  <Words>1293</Words>
  <Application>Microsoft Office PowerPoint</Application>
  <PresentationFormat>On-screen Show (16:9)</PresentationFormat>
  <Paragraphs>207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Berlin Sans FB</vt:lpstr>
      <vt:lpstr>Calibri</vt:lpstr>
      <vt:lpstr>Arial</vt:lpstr>
      <vt:lpstr>Overlock</vt:lpstr>
      <vt:lpstr>Courier New</vt:lpstr>
      <vt:lpstr>Office Theme</vt:lpstr>
      <vt:lpstr>PowerPoint Presentation</vt:lpstr>
      <vt:lpstr>Manuscripts Demystified</vt:lpstr>
      <vt:lpstr>Manuscripts Demystified, cont’d</vt:lpstr>
      <vt:lpstr>PowerPoint Presentation</vt:lpstr>
      <vt:lpstr>Manuscripts Demystified, cont’d</vt:lpstr>
      <vt:lpstr>PowerPoint Presentation</vt:lpstr>
      <vt:lpstr>Manuscripts Demystified, cont’d</vt:lpstr>
      <vt:lpstr>PowerPoint Presentation</vt:lpstr>
      <vt:lpstr>Identifying OA Articles</vt:lpstr>
      <vt:lpstr>PowerPoint Presentation</vt:lpstr>
      <vt:lpstr>PowerPoint Presentation</vt:lpstr>
      <vt:lpstr>PowerPoint Presentation</vt:lpstr>
      <vt:lpstr>PowerPoint Presentation</vt:lpstr>
      <vt:lpstr>“Free/Full Access”</vt:lpstr>
      <vt:lpstr>“What if…”</vt:lpstr>
      <vt:lpstr>Section 508 Compliance</vt:lpstr>
      <vt:lpstr>Journal Manuscript Remediation</vt:lpstr>
      <vt:lpstr>Accessibility Quirks &amp; Hot Tips</vt:lpstr>
      <vt:lpstr>Accessibility Quirks &amp; Hot Tips</vt:lpstr>
      <vt:lpstr>Accessibility Quirks &amp; Hot Tips</vt:lpstr>
      <vt:lpstr>PowerPoint Presentation</vt:lpstr>
      <vt:lpstr>PowerPoint Presentation</vt:lpstr>
      <vt:lpstr>PowerPoint Presentation</vt:lpstr>
      <vt:lpstr>OA Licenses</vt:lpstr>
      <vt:lpstr>OA Licenses</vt:lpstr>
      <vt:lpstr>Embargoes Explained: What they are</vt:lpstr>
      <vt:lpstr>Embargoes Explained: Misconceptions</vt:lpstr>
      <vt:lpstr>Embargoes Explained: Enforcement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Fagan-Fry</dc:creator>
  <cp:lastModifiedBy>Jennifer Fagan-Fry</cp:lastModifiedBy>
  <cp:revision>202</cp:revision>
  <dcterms:modified xsi:type="dcterms:W3CDTF">2021-12-01T20:47:56Z</dcterms:modified>
</cp:coreProperties>
</file>